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7" r:id="rId4"/>
    <p:sldId id="268" r:id="rId5"/>
    <p:sldId id="261" r:id="rId6"/>
    <p:sldId id="258" r:id="rId7"/>
    <p:sldId id="257" r:id="rId8"/>
    <p:sldId id="269" r:id="rId9"/>
    <p:sldId id="262" r:id="rId10"/>
    <p:sldId id="264" r:id="rId11"/>
    <p:sldId id="270" r:id="rId12"/>
    <p:sldId id="271" r:id="rId13"/>
    <p:sldId id="272" r:id="rId14"/>
    <p:sldId id="273" r:id="rId15"/>
    <p:sldId id="274" r:id="rId16"/>
    <p:sldId id="275" r:id="rId17"/>
    <p:sldId id="286" r:id="rId18"/>
    <p:sldId id="276" r:id="rId19"/>
    <p:sldId id="277" r:id="rId20"/>
    <p:sldId id="278" r:id="rId21"/>
    <p:sldId id="287" r:id="rId22"/>
    <p:sldId id="288" r:id="rId23"/>
    <p:sldId id="279" r:id="rId24"/>
    <p:sldId id="280" r:id="rId25"/>
    <p:sldId id="282" r:id="rId26"/>
    <p:sldId id="281" r:id="rId27"/>
    <p:sldId id="284" r:id="rId28"/>
    <p:sldId id="285" r:id="rId29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06D1-9345-49B4-B94C-B6FC3C03271F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05B5-CE4A-4E8B-B608-02CA5726C5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8668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06D1-9345-49B4-B94C-B6FC3C03271F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05B5-CE4A-4E8B-B608-02CA5726C5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76660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06D1-9345-49B4-B94C-B6FC3C03271F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05B5-CE4A-4E8B-B608-02CA5726C5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3792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06D1-9345-49B4-B94C-B6FC3C03271F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05B5-CE4A-4E8B-B608-02CA5726C5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0571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06D1-9345-49B4-B94C-B6FC3C03271F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05B5-CE4A-4E8B-B608-02CA5726C5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78441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06D1-9345-49B4-B94C-B6FC3C03271F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05B5-CE4A-4E8B-B608-02CA5726C5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87993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06D1-9345-49B4-B94C-B6FC3C03271F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05B5-CE4A-4E8B-B608-02CA5726C5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9198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06D1-9345-49B4-B94C-B6FC3C03271F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05B5-CE4A-4E8B-B608-02CA5726C5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3241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06D1-9345-49B4-B94C-B6FC3C03271F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05B5-CE4A-4E8B-B608-02CA5726C5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82240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06D1-9345-49B4-B94C-B6FC3C03271F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05B5-CE4A-4E8B-B608-02CA5726C5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39510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06D1-9345-49B4-B94C-B6FC3C03271F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05B5-CE4A-4E8B-B608-02CA5726C5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0947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D06D1-9345-49B4-B94C-B6FC3C03271F}" type="datetimeFigureOut">
              <a:rPr lang="fa-IR" smtClean="0"/>
              <a:t>21/08/1441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B05B5-CE4A-4E8B-B608-02CA5726C5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7841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../clipboard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../clipboard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../clipboard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../clipboard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185" y="2962"/>
            <a:ext cx="8010099" cy="641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3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2194563"/>
                <a:ext cx="12192000" cy="184973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:r>
                  <a:rPr lang="fa-IR" sz="3600" b="1" dirty="0" smtClean="0">
                    <a:latin typeface="Cambria Math" panose="02040503050406030204" pitchFamily="18" charset="0"/>
                  </a:rPr>
                  <a:t>مساله مقدار اولیه زیر را حل کنید.</a:t>
                </a:r>
              </a:p>
              <a:p>
                <a:pPr algn="r"/>
                <a:endParaRPr lang="fa-IR" sz="3600" b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a-IR" sz="3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sup>
                          <m:r>
                            <a:rPr lang="fa-IR" sz="36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´</m:t>
                          </m:r>
                        </m:sup>
                      </m:sSup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𝐱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𝓮</m:t>
                          </m:r>
                        </m:e>
                        <m:sup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p>
                              <m:r>
                                <a:rPr lang="en-US" sz="3600" b="1" i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sup>
                      </m:sSup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  ,        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𝐲</m:t>
                      </m:r>
                      <m:d>
                        <m:d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fa-IR" sz="36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194563"/>
                <a:ext cx="12192000" cy="1849737"/>
              </a:xfrm>
              <a:prstGeom prst="rect">
                <a:avLst/>
              </a:prstGeom>
              <a:blipFill>
                <a:blip r:embed="rId2"/>
                <a:stretch>
                  <a:fillRect t="-4950" r="-1450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909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30783"/>
            <a:ext cx="1219200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4000" b="1" dirty="0" smtClean="0">
                <a:cs typeface="B Nazanin" panose="00000400000000000000" pitchFamily="2" charset="-78"/>
              </a:rPr>
              <a:t>فصل دوم</a:t>
            </a:r>
          </a:p>
          <a:p>
            <a:pPr algn="ctr" rtl="1"/>
            <a:r>
              <a:rPr lang="fa-IR" sz="4000" b="1" dirty="0" smtClean="0">
                <a:cs typeface="B Nazanin" panose="00000400000000000000" pitchFamily="2" charset="-78"/>
              </a:rPr>
              <a:t>معادلات دیفرانسیل خطی مرتبه اول</a:t>
            </a:r>
          </a:p>
          <a:p>
            <a:pPr algn="ctr" rtl="1"/>
            <a:endParaRPr lang="fa-IR" sz="4000" b="1" dirty="0">
              <a:cs typeface="B Nazanin" panose="00000400000000000000" pitchFamily="2" charset="-78"/>
            </a:endParaRPr>
          </a:p>
          <a:p>
            <a:pPr algn="ctr" rtl="1"/>
            <a:r>
              <a:rPr lang="fa-IR" sz="4000" b="1" dirty="0" smtClean="0">
                <a:cs typeface="B Nazanin" panose="00000400000000000000" pitchFamily="2" charset="-78"/>
              </a:rPr>
              <a:t>۲- معادلات همگن</a:t>
            </a:r>
            <a:endParaRPr lang="fa-IR" sz="40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063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-82894"/>
                <a:ext cx="12192000" cy="304698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endParaRPr lang="fa-IR" sz="3200" b="1" dirty="0" smtClean="0">
                  <a:cs typeface="B Nazanin" panose="00000400000000000000" pitchFamily="2" charset="-78"/>
                </a:endParaRPr>
              </a:p>
              <a:p>
                <a:pPr algn="r" rtl="1"/>
                <a:r>
                  <a:rPr lang="fa-IR" sz="3200" b="1" dirty="0" smtClean="0">
                    <a:cs typeface="B Nazanin" panose="00000400000000000000" pitchFamily="2" charset="-78"/>
                  </a:rPr>
                  <a:t>تعریف(تابع همگن): </a:t>
                </a:r>
                <a:r>
                  <a:rPr lang="fa-IR" sz="3200" dirty="0" smtClean="0">
                    <a:cs typeface="B Nazanin" panose="00000400000000000000" pitchFamily="2" charset="-78"/>
                  </a:rPr>
                  <a:t>تابع دومتغیره </a:t>
                </a:r>
                <a:r>
                  <a:rPr lang="en-US" sz="3200" dirty="0" smtClean="0">
                    <a:cs typeface="B Nazanin" panose="00000400000000000000" pitchFamily="2" charset="-78"/>
                  </a:rPr>
                  <a:t> </a:t>
                </a:r>
                <a:r>
                  <a:rPr lang="fa-IR" sz="3200" dirty="0" smtClean="0">
                    <a:cs typeface="B Nazanin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fa-IR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a-IR" sz="3200" dirty="0" smtClean="0">
                    <a:cs typeface="B Nazanin" panose="00000400000000000000" pitchFamily="2" charset="-78"/>
                  </a:rPr>
                  <a:t>   را همگن از درجه </a:t>
                </a:r>
                <a:r>
                  <a:rPr lang="en-US" sz="3200" dirty="0" smtClean="0">
                    <a:cs typeface="B Nazanin" panose="00000400000000000000" pitchFamily="2" charset="-78"/>
                  </a:rPr>
                  <a:t>n </a:t>
                </a:r>
                <a:r>
                  <a:rPr lang="fa-IR" sz="3200" dirty="0" smtClean="0">
                    <a:cs typeface="B Nazanin" panose="00000400000000000000" pitchFamily="2" charset="-78"/>
                  </a:rPr>
                  <a:t>  می گوییم هرگاه به ازای هر مقدار حقیقی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l-GR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fa-IR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۰</m:t>
                    </m:r>
                  </m:oMath>
                </a14:m>
                <a:r>
                  <a:rPr lang="fa-IR" sz="3200" dirty="0" smtClean="0">
                    <a:cs typeface="B Nazanin" panose="00000400000000000000" pitchFamily="2" charset="-78"/>
                  </a:rPr>
                  <a:t> ، داشته باشیم</a:t>
                </a:r>
              </a:p>
              <a:p>
                <a:pPr algn="r" rtl="1"/>
                <a:endParaRPr lang="fa-IR" sz="3200" dirty="0"/>
              </a:p>
              <a:p>
                <a:pPr algn="ct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3200" b="0" i="1" smtClean="0"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sz="3200" b="0" i="1" smtClean="0"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3200" b="0" i="1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 smtClean="0"/>
              </a:p>
              <a:p>
                <a:pPr algn="r" rtl="1"/>
                <a:r>
                  <a:rPr lang="fa-IR" sz="3200" dirty="0" smtClean="0"/>
                  <a:t>مثال:</a:t>
                </a:r>
                <a:endParaRPr lang="fa-IR" sz="3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82894"/>
                <a:ext cx="12192000" cy="3046988"/>
              </a:xfrm>
              <a:prstGeom prst="rect">
                <a:avLst/>
              </a:prstGeom>
              <a:blipFill rotWithShape="0">
                <a:blip r:embed="rId2"/>
                <a:stretch>
                  <a:fillRect l="-850" r="-1250" b="-5600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" t="872" r="63259" b="92292"/>
          <a:stretch/>
        </p:blipFill>
        <p:spPr>
          <a:xfrm>
            <a:off x="467434" y="2845376"/>
            <a:ext cx="3489424" cy="1122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2" t="7251" r="10521" b="88246"/>
          <a:stretch/>
        </p:blipFill>
        <p:spPr>
          <a:xfrm>
            <a:off x="4865488" y="3747634"/>
            <a:ext cx="5963304" cy="853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8" t="11138" r="24484" b="84540"/>
          <a:stretch/>
        </p:blipFill>
        <p:spPr>
          <a:xfrm>
            <a:off x="-1600200" y="4328519"/>
            <a:ext cx="11391892" cy="10565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8" t="14821" r="5104" b="79414"/>
          <a:stretch/>
        </p:blipFill>
        <p:spPr>
          <a:xfrm>
            <a:off x="5424606" y="5285137"/>
            <a:ext cx="5404186" cy="9220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8" t="670" r="17366" b="92494"/>
          <a:stretch/>
        </p:blipFill>
        <p:spPr>
          <a:xfrm>
            <a:off x="3956858" y="2657341"/>
            <a:ext cx="5772055" cy="12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0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t="20667" r="17583" b="72938"/>
          <a:stretch/>
        </p:blipFill>
        <p:spPr>
          <a:xfrm>
            <a:off x="1381141" y="533037"/>
            <a:ext cx="7427579" cy="8662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4349" y="2643447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4" t="26178" r="20016" b="68837"/>
          <a:stretch/>
        </p:blipFill>
        <p:spPr>
          <a:xfrm>
            <a:off x="5786528" y="1269767"/>
            <a:ext cx="2846933" cy="650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6" t="30934" r="21811" b="63024"/>
          <a:stretch/>
        </p:blipFill>
        <p:spPr>
          <a:xfrm>
            <a:off x="6598034" y="2004060"/>
            <a:ext cx="1639186" cy="639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3" t="29041" r="8822" b="62763"/>
          <a:stretch/>
        </p:blipFill>
        <p:spPr>
          <a:xfrm>
            <a:off x="8195311" y="1893916"/>
            <a:ext cx="815340" cy="693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t="39489" r="71092" b="53846"/>
          <a:stretch/>
        </p:blipFill>
        <p:spPr>
          <a:xfrm>
            <a:off x="1108206" y="2828113"/>
            <a:ext cx="3096060" cy="1029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39033" r="38540" b="53044"/>
          <a:stretch/>
        </p:blipFill>
        <p:spPr>
          <a:xfrm>
            <a:off x="4382442" y="2828113"/>
            <a:ext cx="3035185" cy="1051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" t="47053" r="67527" b="45202"/>
          <a:stretch/>
        </p:blipFill>
        <p:spPr>
          <a:xfrm>
            <a:off x="1381141" y="4441585"/>
            <a:ext cx="2959390" cy="10516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4" t="45874" r="29833" b="43860"/>
          <a:stretch/>
        </p:blipFill>
        <p:spPr>
          <a:xfrm>
            <a:off x="4325291" y="4292486"/>
            <a:ext cx="3721429" cy="141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4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350520"/>
                <a:ext cx="12192000" cy="35627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:r>
                  <a:rPr lang="fa-IR" sz="2800" b="1" dirty="0" smtClean="0">
                    <a:cs typeface="B Nazanin" panose="00000400000000000000" pitchFamily="2" charset="-78"/>
                  </a:rPr>
                  <a:t>تعریف(معادله دیفرانسیل همگن): </a:t>
                </a:r>
                <a:r>
                  <a:rPr lang="fa-IR" sz="2800" dirty="0" smtClean="0">
                    <a:cs typeface="B Nazanin" panose="00000400000000000000" pitchFamily="2" charset="-78"/>
                  </a:rPr>
                  <a:t>معادله دیفرانسیل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´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dirty="0" smtClean="0"/>
              </a:p>
              <a:p>
                <a:pPr algn="r" rtl="1"/>
                <a:r>
                  <a:rPr lang="fa-IR" sz="2800" dirty="0" smtClean="0">
                    <a:cs typeface="B Nazanin" panose="00000400000000000000" pitchFamily="2" charset="-78"/>
                  </a:rPr>
                  <a:t>یا</a:t>
                </a:r>
                <a:r>
                  <a:rPr lang="fa-IR" dirty="0" smtClean="0"/>
                  <a:t> </a:t>
                </a:r>
              </a:p>
              <a:p>
                <a:pPr algn="ct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a-IR" sz="2800" dirty="0" smtClean="0"/>
              </a:p>
              <a:p>
                <a:pPr algn="r" rtl="1"/>
                <a:endParaRPr lang="fa-IR" sz="2800" dirty="0" smtClean="0">
                  <a:cs typeface="B Nazanin" panose="00000400000000000000" pitchFamily="2" charset="-78"/>
                </a:endParaRPr>
              </a:p>
              <a:p>
                <a:pPr algn="r" rtl="1"/>
                <a:r>
                  <a:rPr lang="fa-IR" sz="2800" dirty="0" smtClean="0">
                    <a:cs typeface="B Nazanin" panose="00000400000000000000" pitchFamily="2" charset="-78"/>
                  </a:rPr>
                  <a:t>را معادله دیفرانسیل همگن می گوییم هرگاه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fa-IR" sz="2800" dirty="0" smtClean="0">
                    <a:cs typeface="B Nazanin" panose="00000400000000000000" pitchFamily="2" charset="-78"/>
                  </a:rPr>
                  <a:t> و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fa-IR" sz="2800" dirty="0" smtClean="0">
                    <a:cs typeface="B Nazanin" panose="00000400000000000000" pitchFamily="2" charset="-78"/>
                  </a:rPr>
                  <a:t> هر دو همگن و از یک درجه باشند.</a:t>
                </a:r>
              </a:p>
              <a:p>
                <a:pPr algn="r" rtl="1"/>
                <a:endParaRPr lang="fa-IR" sz="2800" dirty="0">
                  <a:cs typeface="B Nazanin" panose="00000400000000000000" pitchFamily="2" charset="-78"/>
                </a:endParaRPr>
              </a:p>
              <a:p>
                <a:pPr algn="r" rtl="1"/>
                <a:r>
                  <a:rPr lang="fa-IR" sz="2800" dirty="0" smtClean="0">
                    <a:cs typeface="B Nazanin" panose="00000400000000000000" pitchFamily="2" charset="-78"/>
                  </a:rPr>
                  <a:t>مثال:</a:t>
                </a:r>
                <a:endParaRPr lang="fa-IR" sz="2800" dirty="0"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0520"/>
                <a:ext cx="12192000" cy="3562707"/>
              </a:xfrm>
              <a:prstGeom prst="rect">
                <a:avLst/>
              </a:prstGeom>
              <a:blipFill rotWithShape="0">
                <a:blip r:embed="rId2"/>
                <a:stretch>
                  <a:fillRect t="-1884" r="-1000" b="-3767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61224" r="55185" b="33665"/>
          <a:stretch/>
        </p:blipFill>
        <p:spPr>
          <a:xfrm>
            <a:off x="360910" y="4174221"/>
            <a:ext cx="4127961" cy="703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65786" r="59485" b="29985"/>
          <a:stretch/>
        </p:blipFill>
        <p:spPr>
          <a:xfrm>
            <a:off x="0" y="4955995"/>
            <a:ext cx="4488871" cy="704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" t="69682" r="57235" b="25207"/>
          <a:stretch/>
        </p:blipFill>
        <p:spPr>
          <a:xfrm>
            <a:off x="-166255" y="5626881"/>
            <a:ext cx="4805784" cy="818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6" t="64511" r="16397" b="26791"/>
          <a:stretch/>
        </p:blipFill>
        <p:spPr>
          <a:xfrm>
            <a:off x="4472246" y="4836377"/>
            <a:ext cx="4655129" cy="134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4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" t="75351" r="43053" b="16871"/>
          <a:stretch/>
        </p:blipFill>
        <p:spPr>
          <a:xfrm>
            <a:off x="793172" y="532015"/>
            <a:ext cx="5308369" cy="10702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3" t="76206" r="28358" b="19695"/>
          <a:stretch/>
        </p:blipFill>
        <p:spPr>
          <a:xfrm>
            <a:off x="6346074" y="785135"/>
            <a:ext cx="1517766" cy="5640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 t="83205" r="56552" b="10588"/>
          <a:stretch/>
        </p:blipFill>
        <p:spPr>
          <a:xfrm>
            <a:off x="793172" y="1895302"/>
            <a:ext cx="4127961" cy="854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2" t="84413" r="45275" b="11237"/>
          <a:stretch/>
        </p:blipFill>
        <p:spPr>
          <a:xfrm>
            <a:off x="4422368" y="2023114"/>
            <a:ext cx="997529" cy="598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" t="89246" r="33484" b="3988"/>
          <a:stretch/>
        </p:blipFill>
        <p:spPr>
          <a:xfrm>
            <a:off x="713507" y="3070517"/>
            <a:ext cx="6422275" cy="9310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6" t="89488" r="22719" b="6162"/>
          <a:stretch/>
        </p:blipFill>
        <p:spPr>
          <a:xfrm>
            <a:off x="7340138" y="3153643"/>
            <a:ext cx="1047404" cy="598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241" r="65568" b="89983"/>
          <a:stretch/>
        </p:blipFill>
        <p:spPr>
          <a:xfrm>
            <a:off x="563480" y="4001543"/>
            <a:ext cx="2836984" cy="11957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2" t="1199" r="50394" b="90522"/>
          <a:stretch/>
        </p:blipFill>
        <p:spPr>
          <a:xfrm>
            <a:off x="3603445" y="4184771"/>
            <a:ext cx="1125416" cy="10125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" t="7948" r="49039" b="82276"/>
          <a:stretch/>
        </p:blipFill>
        <p:spPr>
          <a:xfrm>
            <a:off x="818827" y="4871894"/>
            <a:ext cx="4102305" cy="11957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0" t="9250" r="40056" b="83619"/>
          <a:stretch/>
        </p:blipFill>
        <p:spPr>
          <a:xfrm>
            <a:off x="5336024" y="5033689"/>
            <a:ext cx="776067" cy="8721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17301" r="65568" b="72923"/>
          <a:stretch/>
        </p:blipFill>
        <p:spPr>
          <a:xfrm>
            <a:off x="818827" y="5742246"/>
            <a:ext cx="2836984" cy="11957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19601" r="49410" b="74648"/>
          <a:stretch/>
        </p:blipFill>
        <p:spPr>
          <a:xfrm>
            <a:off x="3315057" y="6128322"/>
            <a:ext cx="1702191" cy="70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3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9629" y="83128"/>
                <a:ext cx="11804073" cy="495077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lvl="0" algn="r" rtl="1"/>
                <a:r>
                  <a:rPr lang="fa-IR" sz="2800" b="1" dirty="0" smtClean="0">
                    <a:solidFill>
                      <a:prstClr val="black"/>
                    </a:solidFill>
                    <a:cs typeface="B Nazanin" panose="00000400000000000000" pitchFamily="2" charset="-78"/>
                  </a:rPr>
                  <a:t>تذکر</a:t>
                </a:r>
                <a:r>
                  <a:rPr lang="fa-IR" sz="2800" b="1" dirty="0">
                    <a:solidFill>
                      <a:prstClr val="black"/>
                    </a:solidFill>
                    <a:cs typeface="B Nazanin" panose="00000400000000000000" pitchFamily="2" charset="-78"/>
                  </a:rPr>
                  <a:t>: </a:t>
                </a:r>
                <a:r>
                  <a:rPr lang="fa-IR" sz="2800" dirty="0">
                    <a:solidFill>
                      <a:prstClr val="black"/>
                    </a:solidFill>
                    <a:cs typeface="B Nazanin" panose="00000400000000000000" pitchFamily="2" charset="-78"/>
                  </a:rPr>
                  <a:t>هر معادله دیفرانسیل همگن را می توان به صورت زیر نوشت</a:t>
                </a:r>
              </a:p>
              <a:p>
                <a:pPr lvl="0" algn="ct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a-IR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a-IR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´</m:t>
                          </m:r>
                        </m:sup>
                      </m:sSup>
                      <m:r>
                        <a:rPr lang="fa-IR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a-IR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fa-IR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a-IR" sz="2800" dirty="0" smtClean="0">
                  <a:solidFill>
                    <a:prstClr val="black"/>
                  </a:solidFill>
                </a:endParaRPr>
              </a:p>
              <a:p>
                <a:pPr lvl="0" algn="ctr" rtl="1"/>
                <a:endParaRPr lang="fa-IR" sz="2800" dirty="0">
                  <a:solidFill>
                    <a:prstClr val="black"/>
                  </a:solidFill>
                </a:endParaRPr>
              </a:p>
              <a:p>
                <a:pPr lvl="0" algn="r" rtl="1"/>
                <a:r>
                  <a:rPr lang="fa-IR" sz="2800" dirty="0" smtClean="0">
                    <a:solidFill>
                      <a:prstClr val="black"/>
                    </a:solidFill>
                  </a:rPr>
                  <a:t>مثال:</a:t>
                </a:r>
              </a:p>
              <a:p>
                <a:pPr lvl="0" rt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 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𝑥𝑑𝑦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𝑦𝑑𝑥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</m:e>
                      </m:rad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800" b="0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 rt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 ⇒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𝑥𝑦</m:t>
                          </m:r>
                        </m:e>
                      </m:rad>
                    </m:oMath>
                  </m:oMathPara>
                </a14:m>
                <a:endParaRPr lang="en-US" sz="2800" b="0" dirty="0" smtClean="0">
                  <a:solidFill>
                    <a:prstClr val="black"/>
                  </a:solidFill>
                  <a:ea typeface="Cambria Math" panose="02040503050406030204" pitchFamily="18" charset="0"/>
                </a:endParaRPr>
              </a:p>
              <a:p>
                <a:pPr lvl="0" rtl="1"/>
                <a:r>
                  <a:rPr lang="en-US" sz="2800" dirty="0" smtClean="0">
                    <a:solidFill>
                      <a:prstClr val="black"/>
                    </a:solidFill>
                  </a:rPr>
                  <a:t>                                          </a:t>
                </a:r>
                <a:r>
                  <a:rPr lang="en-US" sz="2800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⇒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f>
                      <m:f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𝑥𝑦</m:t>
                        </m:r>
                      </m:e>
                    </m:rad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800" b="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0" rtl="1"/>
                <a:r>
                  <a:rPr lang="en-US" sz="2800" dirty="0" smtClean="0">
                    <a:solidFill>
                      <a:prstClr val="black"/>
                    </a:solidFill>
                  </a:rPr>
                  <a:t>                                         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rad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29" y="83128"/>
                <a:ext cx="11804073" cy="4950779"/>
              </a:xfrm>
              <a:prstGeom prst="rect">
                <a:avLst/>
              </a:prstGeom>
              <a:blipFill rotWithShape="0">
                <a:blip r:embed="rId2"/>
                <a:stretch>
                  <a:fillRect t="-1355" r="-1033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966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5" y="122829"/>
            <a:ext cx="11873553" cy="653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3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736600"/>
                <a:ext cx="12192000" cy="44074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fa-IR" sz="2800" b="1" dirty="0" smtClean="0">
                    <a:cs typeface="B Nazanin" panose="00000400000000000000" pitchFamily="2" charset="-78"/>
                  </a:rPr>
                  <a:t>روش حل یک معادله همگن: </a:t>
                </a:r>
                <a:r>
                  <a:rPr lang="fa-IR" sz="2800" dirty="0" smtClean="0">
                    <a:cs typeface="B Nazanin" panose="00000400000000000000" pitchFamily="2" charset="-78"/>
                  </a:rPr>
                  <a:t>برای حل این معادلات بر اساس قاعده زیر عمل می کنیم</a:t>
                </a:r>
              </a:p>
              <a:p>
                <a:pPr lvl="0" algn="r" rtl="1"/>
                <a:r>
                  <a:rPr lang="fa-IR" sz="2800" b="1" dirty="0" smtClean="0">
                    <a:cs typeface="B Nazanin" panose="00000400000000000000" pitchFamily="2" charset="-78"/>
                  </a:rPr>
                  <a:t>گام اول: </a:t>
                </a:r>
                <a:r>
                  <a:rPr lang="fa-IR" sz="2800" dirty="0" smtClean="0">
                    <a:cs typeface="B Nazanin" panose="00000400000000000000" pitchFamily="2" charset="-78"/>
                  </a:rPr>
                  <a:t>معادله را به صورت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a-I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fa-I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´</m:t>
                        </m:r>
                      </m:sup>
                    </m:sSup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a-I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>
                    <a:cs typeface="B Nazanin" panose="00000400000000000000" pitchFamily="2" charset="-78"/>
                  </a:rPr>
                  <a:t> </a:t>
                </a:r>
                <a:r>
                  <a:rPr lang="fa-IR" sz="2800" dirty="0" smtClean="0">
                    <a:cs typeface="B Nazanin" panose="00000400000000000000" pitchFamily="2" charset="-78"/>
                  </a:rPr>
                  <a:t>  می نویسیم.</a:t>
                </a:r>
              </a:p>
              <a:p>
                <a:pPr lvl="0" algn="r" rtl="1"/>
                <a:r>
                  <a:rPr lang="fa-IR" sz="2800" b="1" dirty="0" smtClean="0">
                    <a:cs typeface="B Nazanin" panose="00000400000000000000" pitchFamily="2" charset="-78"/>
                  </a:rPr>
                  <a:t>گام دوم: </a:t>
                </a:r>
                <a:r>
                  <a:rPr lang="fa-IR" sz="2800" dirty="0" smtClean="0">
                    <a:cs typeface="B Nazanin" panose="00000400000000000000" pitchFamily="2" charset="-78"/>
                  </a:rPr>
                  <a:t>از تغییر متغیر  </a:t>
                </a:r>
                <a:r>
                  <a:rPr lang="en-US" sz="2800" dirty="0" smtClean="0">
                    <a:cs typeface="B Nazanin" panose="00000400000000000000" pitchFamily="2" charset="-78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fa-IR" sz="2800" dirty="0" smtClean="0">
                    <a:cs typeface="B Nazanin" panose="00000400000000000000" pitchFamily="2" charset="-78"/>
                  </a:rPr>
                  <a:t>استفاده می کنیم در این صورت</a:t>
                </a:r>
              </a:p>
              <a:p>
                <a:pPr lvl="0"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𝑥𝑣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𝑑𝑣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sz="2800" b="0" dirty="0" smtClean="0">
                  <a:ea typeface="Cambria Math" panose="02040503050406030204" pitchFamily="18" charset="0"/>
                  <a:cs typeface="B Nazanin" panose="00000400000000000000" pitchFamily="2" charset="-78"/>
                </a:endParaRPr>
              </a:p>
              <a:p>
                <a:pPr lvl="0" algn="r" rtl="1"/>
                <a:r>
                  <a:rPr lang="fa-IR" sz="2800" b="1" dirty="0" smtClean="0">
                    <a:cs typeface="B Nazanin" panose="00000400000000000000" pitchFamily="2" charset="-78"/>
                  </a:rPr>
                  <a:t>گام سوم: </a:t>
                </a:r>
                <a:r>
                  <a:rPr lang="fa-IR" sz="2800" dirty="0" smtClean="0">
                    <a:cs typeface="B Nazanin" panose="00000400000000000000" pitchFamily="2" charset="-78"/>
                  </a:rPr>
                  <a:t>ازگام اول و دوم معادله ای به دست می آید که بر حسب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fa-IR" sz="2800" dirty="0" smtClean="0">
                    <a:cs typeface="B Nazanin" panose="00000400000000000000" pitchFamily="2" charset="-78"/>
                  </a:rPr>
                  <a:t> و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fa-IR" sz="2800" dirty="0" smtClean="0">
                    <a:cs typeface="B Nazanin" panose="00000400000000000000" pitchFamily="2" charset="-78"/>
                  </a:rPr>
                  <a:t> تفکیک پذیر است. با حل این معادله جوابی بر </a:t>
                </a:r>
                <a:r>
                  <a:rPr lang="fa-IR" sz="2800" dirty="0">
                    <a:solidFill>
                      <a:prstClr val="black"/>
                    </a:solidFill>
                    <a:cs typeface="B Nazanin" panose="00000400000000000000" pitchFamily="2" charset="-78"/>
                  </a:rPr>
                  <a:t>حسب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fa-IR" sz="2800" dirty="0">
                    <a:solidFill>
                      <a:prstClr val="black"/>
                    </a:solidFill>
                    <a:cs typeface="B Nazanin" panose="00000400000000000000" pitchFamily="2" charset="-78"/>
                  </a:rPr>
                  <a:t> و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fa-IR" sz="2800" dirty="0">
                    <a:solidFill>
                      <a:prstClr val="black"/>
                    </a:solidFill>
                    <a:cs typeface="B Nazanin" panose="00000400000000000000" pitchFamily="2" charset="-78"/>
                  </a:rPr>
                  <a:t> </a:t>
                </a:r>
                <a:r>
                  <a:rPr lang="fa-IR" sz="2800" dirty="0" smtClean="0">
                    <a:solidFill>
                      <a:prstClr val="black"/>
                    </a:solidFill>
                    <a:cs typeface="B Nazanin" panose="00000400000000000000" pitchFamily="2" charset="-78"/>
                  </a:rPr>
                  <a:t>به دست می آید. </a:t>
                </a:r>
                <a:endParaRPr lang="fa-IR" sz="2800" dirty="0" smtClean="0">
                  <a:cs typeface="B Nazanin" panose="00000400000000000000" pitchFamily="2" charset="-78"/>
                </a:endParaRPr>
              </a:p>
              <a:p>
                <a:pPr lvl="0" algn="r" rtl="1"/>
                <a:r>
                  <a:rPr lang="fa-IR" sz="2800" b="1" dirty="0" smtClean="0">
                    <a:cs typeface="B Nazanin" panose="00000400000000000000" pitchFamily="2" charset="-78"/>
                  </a:rPr>
                  <a:t>گام چهارم: </a:t>
                </a:r>
                <a:r>
                  <a:rPr lang="fa-IR" sz="2800" dirty="0" smtClean="0">
                    <a:cs typeface="B Nazanin" panose="00000400000000000000" pitchFamily="2" charset="-78"/>
                  </a:rPr>
                  <a:t>در جواب به دست آمده از مرحله سوم به جای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fa-IR" sz="2800" dirty="0" smtClean="0">
                    <a:cs typeface="B Nazanin" panose="00000400000000000000" pitchFamily="2" charset="-78"/>
                  </a:rPr>
                  <a:t> قرار می دهیم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a-IR" sz="2800" dirty="0" smtClean="0">
                    <a:cs typeface="B Nazanin" panose="00000400000000000000" pitchFamily="2" charset="-78"/>
                  </a:rPr>
                  <a:t> و جواب نهایی را به دست می آوریم.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36600"/>
                <a:ext cx="12192000" cy="4407489"/>
              </a:xfrm>
              <a:prstGeom prst="rect">
                <a:avLst/>
              </a:prstGeom>
              <a:blipFill rotWithShape="0">
                <a:blip r:embed="rId2"/>
                <a:stretch>
                  <a:fillRect l="-400" t="-1521" r="-1000" b="-2905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224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38150"/>
            <a:ext cx="121920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200" b="1" dirty="0" smtClean="0"/>
              <a:t>مثال:</a:t>
            </a:r>
            <a:endParaRPr lang="fa-IR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6" t="30989" r="71671" b="60974"/>
          <a:stretch/>
        </p:blipFill>
        <p:spPr>
          <a:xfrm>
            <a:off x="245005" y="438150"/>
            <a:ext cx="2383895" cy="933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1973" r="37343" b="60646"/>
          <a:stretch/>
        </p:blipFill>
        <p:spPr>
          <a:xfrm>
            <a:off x="2416705" y="556200"/>
            <a:ext cx="2936345" cy="857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1" t="37386" r="39432" b="54249"/>
          <a:stretch/>
        </p:blipFill>
        <p:spPr>
          <a:xfrm>
            <a:off x="2454805" y="1026675"/>
            <a:ext cx="2898245" cy="971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2" t="44931" r="45693" b="48180"/>
          <a:stretch/>
        </p:blipFill>
        <p:spPr>
          <a:xfrm>
            <a:off x="2340505" y="1998225"/>
            <a:ext cx="2383895" cy="800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2" t="51164" r="46853" b="40799"/>
          <a:stretch/>
        </p:blipFill>
        <p:spPr>
          <a:xfrm>
            <a:off x="2302404" y="2697300"/>
            <a:ext cx="2383895" cy="933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1" t="71338" r="34560" b="21181"/>
          <a:stretch/>
        </p:blipFill>
        <p:spPr>
          <a:xfrm>
            <a:off x="2340505" y="3438225"/>
            <a:ext cx="3603095" cy="86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7" t="79211" r="39430" b="15178"/>
          <a:stretch/>
        </p:blipFill>
        <p:spPr>
          <a:xfrm>
            <a:off x="2416705" y="4329825"/>
            <a:ext cx="3145895" cy="65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7" t="83804" r="44765" b="8419"/>
          <a:stretch/>
        </p:blipFill>
        <p:spPr>
          <a:xfrm>
            <a:off x="2340505" y="4981575"/>
            <a:ext cx="2802995" cy="903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4" t="90844" r="38271" b="3907"/>
          <a:stretch/>
        </p:blipFill>
        <p:spPr>
          <a:xfrm>
            <a:off x="2094177" y="5722199"/>
            <a:ext cx="3581400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0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0"/>
                <a:ext cx="12192000" cy="59202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lvl="0" algn="ctr" rtl="1"/>
                <a:endParaRPr lang="fa-IR" sz="3600" b="1" dirty="0" smtClean="0">
                  <a:solidFill>
                    <a:prstClr val="black"/>
                  </a:solidFill>
                  <a:cs typeface="B Nazanin" panose="00000400000000000000" pitchFamily="2" charset="-78"/>
                </a:endParaRPr>
              </a:p>
              <a:p>
                <a:pPr lvl="0" algn="ctr" rtl="1"/>
                <a:endParaRPr lang="fa-IR" sz="3600" b="1" dirty="0">
                  <a:solidFill>
                    <a:prstClr val="black"/>
                  </a:solidFill>
                  <a:cs typeface="B Nazanin" panose="00000400000000000000" pitchFamily="2" charset="-78"/>
                </a:endParaRPr>
              </a:p>
              <a:p>
                <a:pPr lvl="0" algn="ctr" rtl="1"/>
                <a:endParaRPr lang="fa-IR" sz="4000" b="1" dirty="0" smtClean="0">
                  <a:solidFill>
                    <a:prstClr val="black"/>
                  </a:solidFill>
                  <a:cs typeface="B Nazanin" panose="00000400000000000000" pitchFamily="2" charset="-78"/>
                </a:endParaRPr>
              </a:p>
              <a:p>
                <a:pPr lvl="0" algn="ctr" rtl="1"/>
                <a:r>
                  <a:rPr lang="fa-IR" sz="4000" b="1" dirty="0" smtClean="0">
                    <a:solidFill>
                      <a:prstClr val="black"/>
                    </a:solidFill>
                    <a:cs typeface="B Nazanin" panose="00000400000000000000" pitchFamily="2" charset="-78"/>
                  </a:rPr>
                  <a:t>فصل دوم:</a:t>
                </a:r>
              </a:p>
              <a:p>
                <a:pPr lvl="0" algn="ctr" rtl="1"/>
                <a:r>
                  <a:rPr lang="fa-IR" sz="4000" b="1" dirty="0" smtClean="0">
                    <a:solidFill>
                      <a:prstClr val="black"/>
                    </a:solidFill>
                    <a:cs typeface="B Nazanin" panose="00000400000000000000" pitchFamily="2" charset="-78"/>
                  </a:rPr>
                  <a:t>معادلات </a:t>
                </a:r>
                <a:r>
                  <a:rPr lang="fa-IR" sz="4000" b="1" dirty="0">
                    <a:solidFill>
                      <a:prstClr val="black"/>
                    </a:solidFill>
                    <a:cs typeface="B Nazanin" panose="00000400000000000000" pitchFamily="2" charset="-78"/>
                  </a:rPr>
                  <a:t>دیفرانسیل مرتبه </a:t>
                </a:r>
                <a:r>
                  <a:rPr lang="fa-IR" sz="4000" b="1" dirty="0" smtClean="0">
                    <a:solidFill>
                      <a:prstClr val="black"/>
                    </a:solidFill>
                    <a:cs typeface="B Nazanin" panose="00000400000000000000" pitchFamily="2" charset="-78"/>
                  </a:rPr>
                  <a:t>اول</a:t>
                </a:r>
              </a:p>
              <a:p>
                <a:pPr lvl="0" algn="ctr" rtl="1"/>
                <a:endParaRPr lang="fa-IR" sz="4000" b="1" dirty="0">
                  <a:solidFill>
                    <a:prstClr val="black"/>
                  </a:solidFill>
                  <a:cs typeface="B Nazanin" panose="00000400000000000000" pitchFamily="2" charset="-78"/>
                </a:endParaRPr>
              </a:p>
              <a:p>
                <a:pPr algn="r" rtl="1"/>
                <a:r>
                  <a:rPr lang="fa-IR" sz="3200" dirty="0">
                    <a:cs typeface="B Nazanin" panose="00000400000000000000" pitchFamily="2" charset="-78"/>
                  </a:rPr>
                  <a:t>اگر در معادله دیفرانسیل مرتبه اول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 panose="02040503050406030204" pitchFamily="18" charset="0"/>
                      </a:rPr>
                      <m:t>𝑭</m:t>
                    </m:r>
                    <m:d>
                      <m:d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fa-IR" sz="3200" dirty="0">
                    <a:cs typeface="B Nazanin" panose="00000400000000000000" pitchFamily="2" charset="-78"/>
                  </a:rPr>
                  <a:t> بجای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fa-IR" sz="3200" dirty="0" smtClean="0">
                    <a:cs typeface="B Nazanin" panose="00000400000000000000" pitchFamily="2" charset="-78"/>
                  </a:rPr>
                  <a:t> </a:t>
                </a:r>
                <a:r>
                  <a:rPr lang="fa-IR" sz="3200" dirty="0">
                    <a:cs typeface="B Nazanin" panose="00000400000000000000" pitchFamily="2" charset="-78"/>
                  </a:rPr>
                  <a:t>مقدار </a:t>
                </a:r>
                <a:r>
                  <a:rPr lang="en-US" sz="32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3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3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fa-IR" sz="3200" dirty="0">
                    <a:cs typeface="B Nazanin" panose="00000400000000000000" pitchFamily="2" charset="-78"/>
                  </a:rPr>
                  <a:t> جایگزین کنیم و سپس در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𝒅𝒙</m:t>
                    </m:r>
                  </m:oMath>
                </a14:m>
                <a:r>
                  <a:rPr lang="fa-IR" sz="3200" dirty="0">
                    <a:cs typeface="B Nazanin" panose="00000400000000000000" pitchFamily="2" charset="-78"/>
                  </a:rPr>
                  <a:t> ضرب کنیم آنگاه فرم دیفرانسیلی معادله به صورت</a:t>
                </a:r>
              </a:p>
              <a:p>
                <a:pPr algn="ct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latin typeface="Cambria Math" panose="02040503050406030204" pitchFamily="18" charset="0"/>
                        </a:rPr>
                        <m:t>𝑴</m:t>
                      </m:r>
                      <m:d>
                        <m:d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𝒅𝒙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𝑵</m:t>
                      </m:r>
                      <m:d>
                        <m:d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𝒅𝒚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fa-IR" sz="3200" b="1" dirty="0"/>
              </a:p>
              <a:p>
                <a:pPr algn="r" rtl="1"/>
                <a:r>
                  <a:rPr lang="fa-IR" sz="3200" dirty="0">
                    <a:cs typeface="B Nazanin" panose="00000400000000000000" pitchFamily="2" charset="-78"/>
                  </a:rPr>
                  <a:t>در می آید.</a:t>
                </a:r>
                <a:endParaRPr lang="fa-IR" sz="3200" b="1" dirty="0">
                  <a:solidFill>
                    <a:prstClr val="black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5920210"/>
              </a:xfrm>
              <a:prstGeom prst="rect">
                <a:avLst/>
              </a:prstGeom>
              <a:blipFill rotWithShape="0">
                <a:blip r:embed="rId2"/>
                <a:stretch>
                  <a:fillRect r="-1250" b="-1339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827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t="4757" r="28331" b="90327"/>
          <a:stretch/>
        </p:blipFill>
        <p:spPr>
          <a:xfrm>
            <a:off x="285751" y="47625"/>
            <a:ext cx="4876800" cy="51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9399" r="60010" b="84046"/>
          <a:stretch/>
        </p:blipFill>
        <p:spPr>
          <a:xfrm>
            <a:off x="571499" y="561975"/>
            <a:ext cx="2400301" cy="68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" t="15681" r="34254" b="76217"/>
          <a:stretch/>
        </p:blipFill>
        <p:spPr>
          <a:xfrm>
            <a:off x="19050" y="1228725"/>
            <a:ext cx="4876800" cy="847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" t="22054" r="54602" b="69570"/>
          <a:stretch/>
        </p:blipFill>
        <p:spPr>
          <a:xfrm>
            <a:off x="285751" y="1752600"/>
            <a:ext cx="3200399" cy="876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" t="29929" r="58207" b="63334"/>
          <a:stretch/>
        </p:blipFill>
        <p:spPr>
          <a:xfrm>
            <a:off x="285751" y="2552700"/>
            <a:ext cx="2819399" cy="704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t="36620" r="47904" b="55551"/>
          <a:stretch/>
        </p:blipFill>
        <p:spPr>
          <a:xfrm>
            <a:off x="285751" y="3162300"/>
            <a:ext cx="3581399" cy="819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43994" r="30134" b="50089"/>
          <a:stretch/>
        </p:blipFill>
        <p:spPr>
          <a:xfrm>
            <a:off x="285751" y="3867150"/>
            <a:ext cx="4876800" cy="619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" t="49820" r="28330" b="43899"/>
          <a:stretch/>
        </p:blipFill>
        <p:spPr>
          <a:xfrm>
            <a:off x="381001" y="4495800"/>
            <a:ext cx="4876800" cy="657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" t="56101" r="29104" b="36434"/>
          <a:stretch/>
        </p:blipFill>
        <p:spPr>
          <a:xfrm>
            <a:off x="504824" y="5143500"/>
            <a:ext cx="4781549" cy="781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" t="63204" r="28589" b="29877"/>
          <a:stretch/>
        </p:blipFill>
        <p:spPr>
          <a:xfrm>
            <a:off x="409573" y="5772150"/>
            <a:ext cx="48768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3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" y="-1"/>
            <a:ext cx="11987284" cy="727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47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" y="472439"/>
            <a:ext cx="11546006" cy="652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15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3030" r="40084" b="91099"/>
          <a:stretch/>
        </p:blipFill>
        <p:spPr>
          <a:xfrm>
            <a:off x="1066800" y="0"/>
            <a:ext cx="3733800" cy="552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8091" r="59552" b="84621"/>
          <a:stretch/>
        </p:blipFill>
        <p:spPr>
          <a:xfrm>
            <a:off x="1114425" y="495300"/>
            <a:ext cx="2381250" cy="68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" t="14165" r="51821" b="78141"/>
          <a:stretch/>
        </p:blipFill>
        <p:spPr>
          <a:xfrm>
            <a:off x="1133475" y="1066800"/>
            <a:ext cx="2876550" cy="723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3" t="14570" r="11167" b="77737"/>
          <a:stretch/>
        </p:blipFill>
        <p:spPr>
          <a:xfrm>
            <a:off x="3990975" y="1123950"/>
            <a:ext cx="2781300" cy="723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21453" r="40084" b="72069"/>
          <a:stretch/>
        </p:blipFill>
        <p:spPr>
          <a:xfrm>
            <a:off x="1257300" y="1676400"/>
            <a:ext cx="37338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28741" r="59552" b="64578"/>
          <a:stretch/>
        </p:blipFill>
        <p:spPr>
          <a:xfrm>
            <a:off x="1352550" y="2257425"/>
            <a:ext cx="2362200" cy="628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5" t="29348" r="4010" b="64781"/>
          <a:stretch/>
        </p:blipFill>
        <p:spPr>
          <a:xfrm>
            <a:off x="3714750" y="2305050"/>
            <a:ext cx="3733800" cy="552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" t="35422" r="38652" b="56682"/>
          <a:stretch/>
        </p:blipFill>
        <p:spPr>
          <a:xfrm>
            <a:off x="1390650" y="2857500"/>
            <a:ext cx="3733800" cy="742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42912" r="40656" b="51217"/>
          <a:stretch/>
        </p:blipFill>
        <p:spPr>
          <a:xfrm>
            <a:off x="1276350" y="3524250"/>
            <a:ext cx="3733800" cy="552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" t="47973" r="40370" b="45751"/>
          <a:stretch/>
        </p:blipFill>
        <p:spPr>
          <a:xfrm>
            <a:off x="1314450" y="4000500"/>
            <a:ext cx="3733800" cy="5905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" t="53237" r="40370" b="40892"/>
          <a:stretch/>
        </p:blipFill>
        <p:spPr>
          <a:xfrm>
            <a:off x="1333500" y="4438650"/>
            <a:ext cx="3733800" cy="552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58096" r="41229" b="36033"/>
          <a:stretch/>
        </p:blipFill>
        <p:spPr>
          <a:xfrm>
            <a:off x="1276350" y="4905375"/>
            <a:ext cx="3733800" cy="5524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62955" r="41229" b="31174"/>
          <a:stretch/>
        </p:blipFill>
        <p:spPr>
          <a:xfrm>
            <a:off x="1276350" y="5381625"/>
            <a:ext cx="3733800" cy="5524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68826" r="40084" b="25303"/>
          <a:stretch/>
        </p:blipFill>
        <p:spPr>
          <a:xfrm>
            <a:off x="1390650" y="6048375"/>
            <a:ext cx="3733800" cy="55245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7448550" y="2305050"/>
            <a:ext cx="0" cy="4019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3158" y="2692481"/>
            <a:ext cx="2664183" cy="5364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707" y="3145232"/>
            <a:ext cx="2188654" cy="4755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8550" y="3620761"/>
            <a:ext cx="3731075" cy="5547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9981" y="4058001"/>
            <a:ext cx="2493480" cy="5044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6417" y="4532196"/>
            <a:ext cx="2328874" cy="5547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7619" y="4959720"/>
            <a:ext cx="3731075" cy="69500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46669" y="5756862"/>
            <a:ext cx="3731075" cy="5486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6" t="76362" r="82114" b="15881"/>
          <a:stretch/>
        </p:blipFill>
        <p:spPr>
          <a:xfrm>
            <a:off x="4326255" y="-112744"/>
            <a:ext cx="1596390" cy="79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3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2935" r="52281" b="91966"/>
          <a:stretch/>
        </p:blipFill>
        <p:spPr>
          <a:xfrm>
            <a:off x="609600" y="323850"/>
            <a:ext cx="2971800" cy="533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7671" r="63871" b="85773"/>
          <a:stretch/>
        </p:blipFill>
        <p:spPr>
          <a:xfrm>
            <a:off x="838200" y="857250"/>
            <a:ext cx="1905000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" t="13680" r="67733" b="80311"/>
          <a:stretch/>
        </p:blipFill>
        <p:spPr>
          <a:xfrm>
            <a:off x="190500" y="1485900"/>
            <a:ext cx="2247900" cy="628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6" t="12951" r="27556" b="79947"/>
          <a:stretch/>
        </p:blipFill>
        <p:spPr>
          <a:xfrm>
            <a:off x="2476500" y="1447800"/>
            <a:ext cx="2971800" cy="742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19598" r="52281" b="73027"/>
          <a:stretch/>
        </p:blipFill>
        <p:spPr>
          <a:xfrm>
            <a:off x="666750" y="2133600"/>
            <a:ext cx="2971800" cy="7715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t="26428" r="51766" b="65925"/>
          <a:stretch/>
        </p:blipFill>
        <p:spPr>
          <a:xfrm>
            <a:off x="666750" y="2724150"/>
            <a:ext cx="2971800" cy="800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" t="34257" r="43267" b="58640"/>
          <a:stretch/>
        </p:blipFill>
        <p:spPr>
          <a:xfrm>
            <a:off x="581025" y="3514725"/>
            <a:ext cx="3752850" cy="7429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" t="41360" r="34768" b="51720"/>
          <a:stretch/>
        </p:blipFill>
        <p:spPr>
          <a:xfrm>
            <a:off x="800100" y="4248150"/>
            <a:ext cx="4133850" cy="723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48052" r="30646" b="47213"/>
          <a:stretch/>
        </p:blipFill>
        <p:spPr>
          <a:xfrm>
            <a:off x="685800" y="4924426"/>
            <a:ext cx="4495800" cy="4953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1" t="52468" r="17511" b="40977"/>
          <a:stretch/>
        </p:blipFill>
        <p:spPr>
          <a:xfrm>
            <a:off x="3219450" y="5391153"/>
            <a:ext cx="2971800" cy="68580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6191250" y="1800225"/>
            <a:ext cx="0" cy="39338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t="57658" r="53311" b="34238"/>
          <a:stretch/>
        </p:blipFill>
        <p:spPr>
          <a:xfrm>
            <a:off x="6934201" y="1785937"/>
            <a:ext cx="2971800" cy="8477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8" t="64943" r="30647" b="28137"/>
          <a:stretch/>
        </p:blipFill>
        <p:spPr>
          <a:xfrm>
            <a:off x="6934201" y="2733674"/>
            <a:ext cx="4629149" cy="7238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" t="71772" r="56916" b="20762"/>
          <a:stretch/>
        </p:blipFill>
        <p:spPr>
          <a:xfrm>
            <a:off x="6696076" y="3557585"/>
            <a:ext cx="2971800" cy="7810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2" t="76461" r="15709" b="13704"/>
          <a:stretch/>
        </p:blipFill>
        <p:spPr>
          <a:xfrm>
            <a:off x="7296150" y="4286250"/>
            <a:ext cx="4286250" cy="1028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1" t="86484" r="17375" b="6144"/>
          <a:stretch/>
        </p:blipFill>
        <p:spPr>
          <a:xfrm>
            <a:off x="7151371" y="5391153"/>
            <a:ext cx="4705003" cy="84789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837421" y="3054723"/>
            <a:ext cx="614855" cy="402850"/>
            <a:chOff x="10223049" y="3804531"/>
            <a:chExt cx="614855" cy="402850"/>
          </a:xfrm>
        </p:grpSpPr>
        <p:sp>
          <p:nvSpPr>
            <p:cNvPr id="2" name="Rectangle 1"/>
            <p:cNvSpPr/>
            <p:nvPr/>
          </p:nvSpPr>
          <p:spPr>
            <a:xfrm>
              <a:off x="10275172" y="3804531"/>
              <a:ext cx="510610" cy="2871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85" t="69324" r="77016" b="28137"/>
            <a:stretch/>
          </p:blipFill>
          <p:spPr>
            <a:xfrm>
              <a:off x="10223049" y="3845431"/>
              <a:ext cx="614855" cy="361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465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8" y="-327546"/>
            <a:ext cx="12055521" cy="838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67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60" y="-391626"/>
            <a:ext cx="7187139" cy="101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9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" y="-1"/>
            <a:ext cx="11987284" cy="727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49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" y="472439"/>
            <a:ext cx="11546006" cy="652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81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0"/>
                <a:ext cx="12192000" cy="556729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fa-IR" sz="2400" b="1" dirty="0" smtClean="0">
                    <a:cs typeface="B Nazanin" panose="00000400000000000000" pitchFamily="2" charset="-78"/>
                  </a:rPr>
                  <a:t>۱-معادلات جدایی پذیر:</a:t>
                </a:r>
                <a:endParaRPr lang="fa-IR" sz="2400" dirty="0">
                  <a:cs typeface="B Nazanin" panose="00000400000000000000" pitchFamily="2" charset="-78"/>
                </a:endParaRPr>
              </a:p>
              <a:p>
                <a:pPr algn="r" rtl="1"/>
                <a:r>
                  <a:rPr lang="fa-IR" sz="2400" dirty="0" smtClean="0">
                    <a:cs typeface="B Nazanin" panose="00000400000000000000" pitchFamily="2" charset="-78"/>
                  </a:rPr>
                  <a:t>اگر در معادله دیفرانسیل مرتبه اول</a:t>
                </a:r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𝑴</m:t>
                      </m:r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2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𝒅𝒙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𝑵</m:t>
                      </m:r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2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𝒅𝒚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fa-IR" sz="2400" b="1" dirty="0"/>
              </a:p>
              <a:p>
                <a:pPr algn="r" rtl="1"/>
                <a:r>
                  <a:rPr lang="fa-IR" sz="2400" dirty="0" smtClean="0">
                    <a:cs typeface="B Nazanin" panose="00000400000000000000" pitchFamily="2" charset="-78"/>
                  </a:rPr>
                  <a:t>توابع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𝑴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fa-IR" sz="2400" dirty="0" smtClean="0">
                    <a:cs typeface="B Nazanin" panose="00000400000000000000" pitchFamily="2" charset="-78"/>
                  </a:rPr>
                  <a:t> و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𝑵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fa-IR" sz="2400" dirty="0" smtClean="0">
                    <a:cs typeface="B Nazanin" panose="00000400000000000000" pitchFamily="2" charset="-78"/>
                  </a:rPr>
                  <a:t> طوری باشند که یا فقط بر حسب متغیر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fa-IR" sz="2400" dirty="0" smtClean="0">
                    <a:cs typeface="B Nazanin" panose="00000400000000000000" pitchFamily="2" charset="-78"/>
                  </a:rPr>
                  <a:t> و </a:t>
                </a:r>
                <a:r>
                  <a:rPr lang="fa-IR" sz="2400" dirty="0">
                    <a:cs typeface="B Nazanin" panose="00000400000000000000" pitchFamily="2" charset="-78"/>
                  </a:rPr>
                  <a:t>یا </a:t>
                </a:r>
                <a:r>
                  <a:rPr lang="fa-IR" sz="2400" dirty="0" smtClean="0">
                    <a:cs typeface="B Nazanin" panose="00000400000000000000" pitchFamily="2" charset="-78"/>
                  </a:rPr>
                  <a:t>بر </a:t>
                </a:r>
                <a:r>
                  <a:rPr lang="fa-IR" sz="2400" dirty="0">
                    <a:cs typeface="B Nazanin" panose="00000400000000000000" pitchFamily="2" charset="-78"/>
                  </a:rPr>
                  <a:t>حسب </a:t>
                </a:r>
                <a:r>
                  <a:rPr lang="fa-IR" sz="2400" dirty="0" smtClean="0">
                    <a:cs typeface="B Nazanin" panose="00000400000000000000" pitchFamily="2" charset="-78"/>
                  </a:rPr>
                  <a:t>متغیر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a-IR" sz="2400" dirty="0" smtClean="0">
                    <a:cs typeface="B Nazanin" panose="00000400000000000000" pitchFamily="2" charset="-78"/>
                  </a:rPr>
                  <a:t> بیان شوند آنگاه معادله دیفرانسیل را جدایی پذیر می </a:t>
                </a:r>
                <a:r>
                  <a:rPr lang="fa-IR" sz="2400" dirty="0" smtClean="0">
                    <a:cs typeface="+mj-cs"/>
                  </a:rPr>
                  <a:t>گوییم. بطور </a:t>
                </a:r>
                <a:r>
                  <a:rPr lang="fa-IR" sz="2400" b="1" dirty="0" smtClean="0">
                    <a:solidFill>
                      <a:prstClr val="black"/>
                    </a:solidFill>
                    <a:cs typeface="+mj-cs"/>
                  </a:rPr>
                  <a:t>مثال </a:t>
                </a:r>
                <a:r>
                  <a:rPr lang="fa-IR" sz="2400" dirty="0">
                    <a:cs typeface="B Nazanin" panose="00000400000000000000" pitchFamily="2" charset="-78"/>
                  </a:rPr>
                  <a:t> </a:t>
                </a:r>
                <a:r>
                  <a:rPr lang="fa-IR" sz="2400" dirty="0" smtClean="0">
                    <a:cs typeface="B Nazanin" panose="00000400000000000000" pitchFamily="2" charset="-78"/>
                  </a:rPr>
                  <a:t>معادلاتی که دارای هر یک از نمایشهای زیر باشند معادله جدایی شدنی است.</a:t>
                </a:r>
                <a:endParaRPr lang="fa-IR" sz="2400" dirty="0" smtClean="0">
                  <a:cs typeface="+mj-cs"/>
                </a:endParaRPr>
              </a:p>
              <a:p>
                <a:pPr algn="ctr" rtl="1"/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j-cs"/>
                      </a:rPr>
                      <m:t>𝑴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j-cs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j-cs"/>
                          </a:rPr>
                          <m:t>𝒙</m:t>
                        </m:r>
                      </m:e>
                    </m:d>
                    <m:r>
                      <a:rPr lang="en-US" sz="2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j-cs"/>
                      </a:rPr>
                      <m:t>𝒅𝒙</m:t>
                    </m:r>
                    <m:r>
                      <a:rPr lang="en-US" sz="2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j-cs"/>
                      </a:rPr>
                      <m:t>+</m:t>
                    </m:r>
                    <m:r>
                      <a:rPr lang="en-US" sz="2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j-cs"/>
                      </a:rPr>
                      <m:t>𝑵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j-cs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j-cs"/>
                          </a:rPr>
                          <m:t>𝒚</m:t>
                        </m:r>
                      </m:e>
                    </m:d>
                    <m:r>
                      <a:rPr lang="en-US" sz="2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j-cs"/>
                      </a:rPr>
                      <m:t>𝒅𝒚</m:t>
                    </m:r>
                    <m:r>
                      <a:rPr lang="en-US" sz="2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j-cs"/>
                      </a:rPr>
                      <m:t>=</m:t>
                    </m:r>
                    <m:r>
                      <a:rPr lang="en-US" sz="2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j-cs"/>
                      </a:rPr>
                      <m:t>𝟎</m:t>
                    </m:r>
                    <m:r>
                      <a:rPr lang="en-US" sz="2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j-cs"/>
                      </a:rPr>
                      <m:t> </m:t>
                    </m:r>
                  </m:oMath>
                </a14:m>
                <a:r>
                  <a:rPr lang="en-US" sz="2400" b="1" dirty="0" smtClean="0">
                    <a:solidFill>
                      <a:prstClr val="black"/>
                    </a:solidFill>
                    <a:cs typeface="+mj-cs"/>
                  </a:rPr>
                  <a:t>       ,    </a:t>
                </a:r>
                <a:r>
                  <a:rPr lang="en-US" sz="2400" b="1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𝑴</m:t>
                    </m:r>
                    <m:d>
                      <m:dPr>
                        <m:ctrlPr>
                          <a:rPr lang="en-US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𝒅𝒙</m:t>
                    </m:r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d>
                      <m:dPr>
                        <m:ctrlPr>
                          <a:rPr lang="en-US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𝒅𝒚</m:t>
                    </m:r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400" b="1" dirty="0">
                  <a:solidFill>
                    <a:prstClr val="black"/>
                  </a:solidFill>
                </a:endParaRPr>
              </a:p>
              <a:p>
                <a:pPr algn="ctr" rtl="1"/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𝑴</m:t>
                    </m:r>
                    <m:d>
                      <m:dPr>
                        <m:ctrlPr>
                          <a:rPr lang="en-US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𝒅𝒙</m:t>
                    </m:r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d>
                      <m:dPr>
                        <m:ctrlPr>
                          <a:rPr lang="en-US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𝒅𝒚</m:t>
                    </m:r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prstClr val="black"/>
                    </a:solidFill>
                  </a:rPr>
                  <a:t>       ,    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𝑴</m:t>
                    </m:r>
                    <m:d>
                      <m:dPr>
                        <m:ctrlPr>
                          <a:rPr lang="en-US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𝒅𝒙</m:t>
                    </m:r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d>
                      <m:dPr>
                        <m:ctrlPr>
                          <a:rPr lang="en-US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𝒅𝒚</m:t>
                    </m:r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400" b="1" dirty="0">
                  <a:solidFill>
                    <a:prstClr val="black"/>
                  </a:solidFill>
                </a:endParaRPr>
              </a:p>
              <a:p>
                <a:pPr algn="r" rtl="1"/>
                <a:r>
                  <a:rPr lang="fa-IR" sz="2400" b="1" dirty="0" smtClean="0">
                    <a:solidFill>
                      <a:prstClr val="black"/>
                    </a:solidFill>
                  </a:rPr>
                  <a:t>مثال: </a:t>
                </a:r>
                <a:r>
                  <a:rPr lang="fa-IR" sz="2400" dirty="0" smtClean="0">
                    <a:cs typeface="B Nazanin" panose="00000400000000000000" pitchFamily="2" charset="-78"/>
                  </a:rPr>
                  <a:t>معادلات دیفرانسیل زیر</a:t>
                </a:r>
                <a:r>
                  <a:rPr lang="fa-IR" sz="24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fa-IR" sz="2400" dirty="0" smtClean="0">
                    <a:cs typeface="B Nazanin" panose="00000400000000000000" pitchFamily="2" charset="-78"/>
                  </a:rPr>
                  <a:t>جدایی پذیر هستند.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𝓮</m:t>
                          </m:r>
                        </m:e>
                        <m:sup>
                          <m: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p>
                      </m:sSup>
                      <m:r>
                        <a:rPr lang="en-US" sz="2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𝒅𝒚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𝒅𝒙</m:t>
                          </m:r>
                        </m:den>
                      </m:f>
                      <m:r>
                        <a:rPr lang="en-US" sz="2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𝓮</m:t>
                              </m:r>
                            </m:e>
                            <m:sup>
                              <m:r>
                                <a:rPr lang="en-US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𝓮</m:t>
                              </m:r>
                            </m:e>
                            <m:sup>
                              <m:r>
                                <a:rPr lang="en-US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sup>
                          </m:sSup>
                        </m:den>
                      </m:f>
                      <m:r>
                        <a:rPr lang="en-US" sz="2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𝓮</m:t>
                          </m:r>
                        </m:e>
                        <m:sup>
                          <m: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p>
                      </m:sSup>
                      <m:r>
                        <a:rPr lang="en-US" sz="2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𝒅𝒚</m:t>
                      </m:r>
                      <m:r>
                        <a:rPr lang="en-US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𝓮</m:t>
                          </m:r>
                        </m:e>
                        <m:sup>
                          <m: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p>
                      </m:sSup>
                      <m:r>
                        <a:rPr lang="en-US" sz="2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𝒅𝒙</m:t>
                      </m:r>
                      <m:r>
                        <a:rPr lang="en-US" sz="2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dirty="0" smtClean="0">
                  <a:solidFill>
                    <a:prstClr val="black"/>
                  </a:solidFill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𝒚𝒙</m:t>
                        </m:r>
                      </m:num>
                      <m:den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𝒅𝒚</m:t>
                        </m:r>
                      </m:num>
                      <m:den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𝒅𝒙</m:t>
                        </m:r>
                      </m:den>
                    </m:f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𝒚𝒙</m:t>
                        </m:r>
                      </m:num>
                      <m:den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𝒅𝒚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den>
                    </m:f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𝒅𝒙</m:t>
                    </m:r>
                  </m:oMath>
                </a14:m>
                <a:endParaRPr lang="fa-IR" sz="2800" b="1" dirty="0">
                  <a:solidFill>
                    <a:prstClr val="black"/>
                  </a:solidFill>
                </a:endParaRPr>
              </a:p>
              <a:p>
                <a:pPr lvl="0" algn="ctr" rtl="1"/>
                <a:endParaRPr lang="en-US" sz="2400" b="1" dirty="0">
                  <a:solidFill>
                    <a:prstClr val="black"/>
                  </a:solidFill>
                  <a:cs typeface="+mj-cs"/>
                </a:endParaRPr>
              </a:p>
              <a:p>
                <a:pPr lvl="0" algn="r" rtl="1"/>
                <a:endParaRPr lang="fa-IR" sz="2400" b="1" dirty="0">
                  <a:solidFill>
                    <a:prstClr val="black"/>
                  </a:solidFill>
                </a:endParaRPr>
              </a:p>
              <a:p>
                <a:pPr algn="ctr" rtl="1"/>
                <a:endParaRPr lang="fa-IR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5567293"/>
              </a:xfrm>
              <a:prstGeom prst="rect">
                <a:avLst/>
              </a:prstGeom>
              <a:blipFill rotWithShape="0">
                <a:blip r:embed="rId2"/>
                <a:stretch>
                  <a:fillRect l="-550" t="-876" r="-800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267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0"/>
                <a:ext cx="12192000" cy="639316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endParaRPr lang="fa-IR" sz="2800" b="1" dirty="0" smtClean="0"/>
              </a:p>
              <a:p>
                <a:pPr algn="r" rtl="1"/>
                <a:endParaRPr lang="fa-IR" sz="2800" b="1" dirty="0"/>
              </a:p>
              <a:p>
                <a:pPr algn="r" rtl="1"/>
                <a:r>
                  <a:rPr lang="fa-IR" sz="2800" b="1" dirty="0" smtClean="0">
                    <a:cs typeface="B Nazanin" panose="00000400000000000000" pitchFamily="2" charset="-78"/>
                  </a:rPr>
                  <a:t>۱-تشخیص جدا پذیری:</a:t>
                </a:r>
                <a:r>
                  <a:rPr lang="fa-IR" sz="2800" dirty="0" smtClean="0">
                    <a:cs typeface="B Nazanin" panose="00000400000000000000" pitchFamily="2" charset="-78"/>
                  </a:rPr>
                  <a:t> معادلات دیفرانسیل</a:t>
                </a:r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latin typeface="Cambria Math" panose="02040503050406030204" pitchFamily="18" charset="0"/>
                        </a:rPr>
                        <m:t>𝑴</m:t>
                      </m:r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𝒅𝒙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𝑵</m:t>
                      </m:r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𝒅𝒚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fa-IR" sz="2800" b="1" dirty="0"/>
              </a:p>
              <a:p>
                <a:pPr algn="r" rtl="1"/>
                <a:r>
                  <a:rPr lang="fa-IR" sz="2800" dirty="0" smtClean="0">
                    <a:cs typeface="B Nazanin" panose="00000400000000000000" pitchFamily="2" charset="-78"/>
                  </a:rPr>
                  <a:t>را جدایی پذیر می گوییم اگر و فقط اگر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𝑴</m:t>
                    </m:r>
                    <m:d>
                      <m:d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en-US" sz="2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𝒔</m:t>
                    </m:r>
                    <m:d>
                      <m:d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800" b="1" i="1">
                        <a:latin typeface="Cambria Math" panose="02040503050406030204" pitchFamily="18" charset="0"/>
                      </a:rPr>
                      <m:t>𝒈</m:t>
                    </m:r>
                    <m:d>
                      <m:d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fa-IR" sz="2800" dirty="0" smtClean="0">
                    <a:cs typeface="B Nazanin" panose="00000400000000000000" pitchFamily="2" charset="-78"/>
                  </a:rPr>
                  <a:t> و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𝑵</m:t>
                    </m:r>
                    <m:d>
                      <m:d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en-US" sz="2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>
                        <a:latin typeface="Cambria Math" panose="02040503050406030204" pitchFamily="18" charset="0"/>
                      </a:rPr>
                      <m:t>𝒉</m:t>
                    </m:r>
                    <m:d>
                      <m:d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800" b="1" i="1">
                        <a:latin typeface="Cambria Math" panose="02040503050406030204" pitchFamily="18" charset="0"/>
                      </a:rPr>
                      <m:t>𝒌</m:t>
                    </m:r>
                    <m:d>
                      <m:d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endParaRPr lang="fa-IR" sz="2800" dirty="0" smtClean="0">
                  <a:cs typeface="B Nazanin" panose="00000400000000000000" pitchFamily="2" charset="-78"/>
                </a:endParaRPr>
              </a:p>
              <a:p>
                <a:pPr algn="r" rtl="1"/>
                <a:r>
                  <a:rPr lang="fa-IR" sz="2800" dirty="0" smtClean="0">
                    <a:cs typeface="B Nazanin" panose="00000400000000000000" pitchFamily="2" charset="-78"/>
                  </a:rPr>
                  <a:t> </a:t>
                </a:r>
              </a:p>
              <a:p>
                <a:pPr algn="r" rtl="1"/>
                <a:r>
                  <a:rPr lang="fa-IR" sz="2800" b="1" dirty="0" smtClean="0">
                    <a:cs typeface="B Nazanin" panose="00000400000000000000" pitchFamily="2" charset="-78"/>
                  </a:rPr>
                  <a:t>۱-روش حل </a:t>
                </a:r>
                <a:r>
                  <a:rPr lang="fa-IR" sz="2800" b="1" dirty="0">
                    <a:cs typeface="B Nazanin" panose="00000400000000000000" pitchFamily="2" charset="-78"/>
                  </a:rPr>
                  <a:t>معادلات جدایی </a:t>
                </a:r>
                <a:r>
                  <a:rPr lang="fa-IR" sz="2800" b="1" dirty="0" smtClean="0">
                    <a:cs typeface="B Nazanin" panose="00000400000000000000" pitchFamily="2" charset="-78"/>
                  </a:rPr>
                  <a:t>پذی : </a:t>
                </a:r>
                <a:r>
                  <a:rPr lang="fa-IR" sz="2800" dirty="0" smtClean="0">
                    <a:cs typeface="B Nazanin" panose="00000400000000000000" pitchFamily="2" charset="-78"/>
                  </a:rPr>
                  <a:t>ابتدا معادلات دیفرانسیل را بصورت</a:t>
                </a:r>
              </a:p>
              <a:p>
                <a:pPr algn="ctr" rtl="1"/>
                <a:r>
                  <a:rPr lang="fa-IR" sz="2800" dirty="0" smtClean="0">
                    <a:cs typeface="B Nazanin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𝒑</m:t>
                    </m:r>
                    <m:d>
                      <m:d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𝒒</m:t>
                    </m:r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a-IR" sz="2800" dirty="0" smtClean="0">
                  <a:cs typeface="B Nazanin" panose="00000400000000000000" pitchFamily="2" charset="-78"/>
                </a:endParaRPr>
              </a:p>
              <a:p>
                <a:pPr algn="r" rtl="1"/>
                <a:r>
                  <a:rPr lang="fa-IR" sz="2800" dirty="0" smtClean="0">
                    <a:cs typeface="B Nazanin" panose="00000400000000000000" pitchFamily="2" charset="-78"/>
                  </a:rPr>
                  <a:t>می نویسیم و </a:t>
                </a:r>
                <a:r>
                  <a:rPr lang="fa-IR" sz="2800" dirty="0">
                    <a:cs typeface="B Nazanin" panose="00000400000000000000" pitchFamily="2" charset="-78"/>
                  </a:rPr>
                  <a:t>سپس</a:t>
                </a:r>
                <a:r>
                  <a:rPr lang="fa-IR" sz="2800" dirty="0" smtClean="0">
                    <a:cs typeface="B Nazanin" panose="00000400000000000000" pitchFamily="2" charset="-78"/>
                  </a:rPr>
                  <a:t> از طرفین انتیگرال می گیریم و مقدارهای </a:t>
                </a:r>
                <a:r>
                  <a:rPr lang="fa-IR" sz="2800" dirty="0" smtClean="0"/>
                  <a:t>ثابت</a:t>
                </a:r>
                <a:r>
                  <a:rPr lang="fa-IR" sz="2800" dirty="0" smtClean="0">
                    <a:cs typeface="B Nazanin" panose="00000400000000000000" pitchFamily="2" charset="-78"/>
                  </a:rPr>
                  <a:t> هر دو انتگرال را به یک طرف منتقل کرده و انرا یک </a:t>
                </a:r>
                <a:r>
                  <a:rPr lang="fa-IR" sz="2800" dirty="0" smtClean="0"/>
                  <a:t>ثابت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fa-IR" sz="2800" dirty="0" smtClean="0">
                    <a:cs typeface="B Nazanin" panose="00000400000000000000" pitchFamily="2" charset="-78"/>
                  </a:rPr>
                  <a:t> می نامیم. جواب عمومی معادله بصورت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𝝋</m:t>
                    </m:r>
                    <m:d>
                      <m:d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d>
                  </m:oMath>
                </a14:m>
                <a:r>
                  <a:rPr lang="fa-IR" sz="2800" dirty="0" smtClean="0">
                    <a:cs typeface="B Nazanin" panose="00000400000000000000" pitchFamily="2" charset="-78"/>
                  </a:rPr>
                  <a:t> و یا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en-US" sz="2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fa-IR" sz="2800" dirty="0" smtClean="0">
                    <a:cs typeface="B Nazanin" panose="00000400000000000000" pitchFamily="2" charset="-78"/>
                  </a:rPr>
                  <a:t> حاصل می شود. در واقع،</a:t>
                </a:r>
              </a:p>
              <a:p>
                <a:pPr lvl="0" algn="ct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j-cs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𝒑</m:t>
                          </m:r>
                          <m:d>
                            <m:dPr>
                              <m:ctrlP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j-cs"/>
                                </a:rPr>
                              </m:ctrlPr>
                            </m:dPr>
                            <m:e>
                              <m: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j-cs"/>
                                </a:rPr>
                                <m:t>𝒙</m:t>
                              </m:r>
                            </m:e>
                          </m:d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𝒅𝒙</m:t>
                          </m:r>
                        </m:e>
                      </m:nary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j-cs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j-cs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𝒒</m:t>
                          </m:r>
                          <m:d>
                            <m:dPr>
                              <m:ctrlP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j-cs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j-cs"/>
                                </a:rPr>
                                <m:t>𝒚</m:t>
                              </m:r>
                            </m:e>
                          </m:d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𝒅𝒚</m:t>
                          </m:r>
                        </m:e>
                      </m:nary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𝝋</m:t>
                      </m:r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</m:d>
                    </m:oMath>
                  </m:oMathPara>
                </a14:m>
                <a:endParaRPr lang="fa-IR" sz="2800" b="1" dirty="0">
                  <a:solidFill>
                    <a:prstClr val="black"/>
                  </a:solidFill>
                </a:endParaRPr>
              </a:p>
              <a:p>
                <a:pPr algn="ctr" rtl="1"/>
                <a:endParaRPr lang="fa-IR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6393160"/>
              </a:xfrm>
              <a:prstGeom prst="rect">
                <a:avLst/>
              </a:prstGeom>
              <a:blipFill rotWithShape="0">
                <a:blip r:embed="rId2"/>
                <a:stretch>
                  <a:fillRect l="-850" r="-1050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139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282890" y="648393"/>
                <a:ext cx="9540281" cy="47588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lvl="0" algn="r" rtl="1"/>
                <a:r>
                  <a:rPr lang="fa-IR" sz="3200" b="1" dirty="0" smtClean="0">
                    <a:solidFill>
                      <a:prstClr val="black"/>
                    </a:solidFill>
                  </a:rPr>
                  <a:t>مثال:</a:t>
                </a:r>
              </a:p>
              <a:p>
                <a:pPr lvl="0" algn="r" rtl="1"/>
                <a:r>
                  <a:rPr lang="fa-IR" sz="3200" b="1" dirty="0" smtClean="0">
                    <a:solidFill>
                      <a:prstClr val="black"/>
                    </a:solidFill>
                  </a:rPr>
                  <a:t>۱-</a:t>
                </a:r>
                <a:endParaRPr lang="fa-IR" sz="3200" b="1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𝓮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p>
                      </m:sSup>
                    </m:oMath>
                  </m:oMathPara>
                </a14:m>
                <a:endParaRPr lang="en-US" sz="2800" b="1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/>
                <a:endParaRPr lang="en-US" sz="28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𝒅𝒚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𝒅𝒙</m:t>
                          </m:r>
                        </m:den>
                      </m:f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𝓮</m:t>
                              </m:r>
                            </m:e>
                            <m:sup>
                              <m: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𝓮</m:t>
                              </m:r>
                            </m:e>
                            <m:sup>
                              <m: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𝓮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p>
                      </m:sSup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𝒅𝒚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𝓮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p>
                      </m:sSup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𝒅𝒙</m:t>
                      </m:r>
                    </m:oMath>
                  </m:oMathPara>
                </a14:m>
                <a:endParaRPr lang="en-US" sz="2800" b="1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a-IR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a-IR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8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𝓮</m:t>
                              </m:r>
                            </m:e>
                            <m:sup>
                              <m: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sup>
                          </m:sSup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𝒅𝒚</m:t>
                          </m:r>
                        </m:e>
                      </m:nary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𝓮</m:t>
                              </m:r>
                            </m:e>
                            <m:sup>
                              <m:r>
                                <a:rPr lang="en-US" sz="28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p>
                          </m:sSup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nary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</m:oMath>
                  </m:oMathPara>
                </a14:m>
                <a:endParaRPr lang="en-US" sz="28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𝓮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p>
                      </m:sSup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𝓮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p>
                      </m:sSup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</m:oMath>
                  </m:oMathPara>
                </a14:m>
                <a:endParaRPr lang="fa-IR" sz="2800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890" y="648393"/>
                <a:ext cx="9540281" cy="4758803"/>
              </a:xfrm>
              <a:prstGeom prst="rect">
                <a:avLst/>
              </a:prstGeom>
              <a:blipFill rotWithShape="0">
                <a:blip r:embed="rId2"/>
                <a:stretch>
                  <a:fillRect t="-1665" r="-1725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312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59558" y="0"/>
                <a:ext cx="11054687" cy="430880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lvl="0" rtl="1"/>
                <a:endParaRPr lang="en-US" sz="3200" b="1" dirty="0" smtClean="0">
                  <a:solidFill>
                    <a:prstClr val="black"/>
                  </a:solidFill>
                </a:endParaRPr>
              </a:p>
              <a:p>
                <a:pPr lvl="0" algn="r" rtl="1"/>
                <a:r>
                  <a:rPr lang="fa-IR" sz="3200" b="1" dirty="0">
                    <a:solidFill>
                      <a:prstClr val="black"/>
                    </a:solidFill>
                  </a:rPr>
                  <a:t>۲- </a:t>
                </a:r>
                <a14:m>
                  <m:oMath xmlns:m="http://schemas.openxmlformats.org/officeDocument/2006/math">
                    <m:r>
                      <a:rPr lang="fa-IR" sz="32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a-IR" sz="3200" b="1" i="0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3200" b="1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/>
                <a:endParaRPr lang="fa-IR" sz="3200" b="1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d>
                        <m:dPr>
                          <m:ctrlP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𝒅𝒚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𝒅𝒙</m:t>
                          </m:r>
                        </m:den>
                      </m:f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d>
                        <m:dPr>
                          <m:ctrlP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𝒅𝒙</m:t>
                      </m:r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𝒙𝒅𝒚</m:t>
                      </m:r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3200" b="1" dirty="0">
                  <a:solidFill>
                    <a:prstClr val="black"/>
                  </a:solidFill>
                </a:endParaRPr>
              </a:p>
              <a:p>
                <a:pPr lvl="0"/>
                <a:r>
                  <a:rPr lang="en-US" sz="3200" b="1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𝒅𝒙</m:t>
                    </m:r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𝒅𝒚</m:t>
                        </m:r>
                      </m:num>
                      <m:den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den>
                    </m:f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den>
                        </m:f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𝒅𝒙</m:t>
                        </m:r>
                      </m:e>
                    </m:nary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𝒅𝒚</m:t>
                            </m:r>
                          </m:num>
                          <m:den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den>
                        </m:f>
                      </m:e>
                    </m:nary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endParaRPr lang="en-US" sz="3200" b="1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  <m:r>
                        <a:rPr lang="fa-IR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𝑥𝑦</m:t>
                              </m:r>
                            </m:e>
                          </m:d>
                        </m:e>
                      </m:func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</m:oMath>
                  </m:oMathPara>
                </a14:m>
                <a:endParaRPr lang="fa-IR" sz="3200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58" y="0"/>
                <a:ext cx="11054687" cy="4308808"/>
              </a:xfrm>
              <a:prstGeom prst="rect">
                <a:avLst/>
              </a:prstGeom>
              <a:blipFill rotWithShape="0">
                <a:blip r:embed="rId2"/>
                <a:stretch>
                  <a:fillRect r="-1434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673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78428" y="0"/>
                <a:ext cx="10213571" cy="614777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fa-IR" sz="3600" b="1" dirty="0" smtClean="0"/>
                  <a:t>۳-</a:t>
                </a:r>
              </a:p>
              <a:p>
                <a:pPr algn="ctr" rt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p>
                              <m:r>
                                <a:rPr lang="en-US" sz="3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func>
                        <m:funcPr>
                          <m:ctrlPr>
                            <a:rPr lang="en-US" sz="3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3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func>
                      <m:r>
                        <a:rPr lang="en-US" sz="3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𝒅𝒙</m:t>
                      </m:r>
                      <m:r>
                        <a:rPr lang="en-US" sz="3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e>
                            <m:sup>
                              <m:r>
                                <a:rPr lang="en-US" sz="3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3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𝒚𝒅𝒚</m:t>
                      </m:r>
                    </m:oMath>
                  </m:oMathPara>
                </a14:m>
                <a:endParaRPr lang="en-US" sz="3600" b="1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algn="ctr" rtl="1"/>
                <a:endParaRPr lang="en-US" sz="3600" b="1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algn="ctr" rt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func>
                        </m:num>
                        <m:den>
                          <m:r>
                            <a:rPr lang="en-US" sz="3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e>
                            <m:sup>
                              <m:r>
                                <a:rPr lang="en-US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𝒅𝒙</m:t>
                      </m:r>
                      <m:r>
                        <a:rPr lang="en-US" sz="3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p>
                              <m:r>
                                <a:rPr lang="en-US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3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𝒅𝒚</m:t>
                      </m:r>
                    </m:oMath>
                  </m:oMathPara>
                </a14:m>
                <a:endParaRPr lang="en-US" sz="3600" b="1" dirty="0" smtClean="0">
                  <a:solidFill>
                    <a:prstClr val="black"/>
                  </a:solidFill>
                  <a:ea typeface="Cambria Math" panose="02040503050406030204" pitchFamily="18" charset="0"/>
                </a:endParaRPr>
              </a:p>
              <a:p>
                <a:pPr algn="ctr" rt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a-IR" sz="3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a-IR" sz="3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3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6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3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𝒔𝒊𝒏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den>
                          </m:f>
                          <m:r>
                            <a:rPr lang="en-US" sz="3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𝒅𝒙</m:t>
                          </m:r>
                        </m:e>
                      </m:nary>
                      <m:r>
                        <a:rPr lang="fa-IR" sz="3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a-IR" sz="3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</m:num>
                            <m:den>
                              <m:r>
                                <a:rPr lang="en-US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3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𝒅𝒚</m:t>
                          </m:r>
                        </m:e>
                      </m:nary>
                      <m:r>
                        <a:rPr lang="fa-IR" sz="3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</m:oMath>
                  </m:oMathPara>
                </a14:m>
                <a:endParaRPr lang="en-US" sz="3600" b="1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algn="ctr" rt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3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3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3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3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3600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3600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func>
                            </m:e>
                          </m:d>
                        </m:e>
                      </m:func>
                      <m:r>
                        <a:rPr lang="en-US" sz="3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3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sz="3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3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sz="3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</m:oMath>
                  </m:oMathPara>
                </a14:m>
                <a:endParaRPr lang="en-US" sz="3600" b="1" dirty="0" smtClean="0">
                  <a:solidFill>
                    <a:prstClr val="black"/>
                  </a:solidFill>
                  <a:ea typeface="Cambria Math" panose="02040503050406030204" pitchFamily="18" charset="0"/>
                </a:endParaRPr>
              </a:p>
              <a:p>
                <a:pPr algn="r" rtl="1"/>
                <a:endParaRPr lang="fa-IR" sz="3600" b="1" dirty="0">
                  <a:solidFill>
                    <a:prstClr val="black"/>
                  </a:solidFill>
                </a:endParaRPr>
              </a:p>
              <a:p>
                <a:pPr algn="r" rtl="1"/>
                <a:endParaRPr lang="fa-IR" sz="3600" dirty="0"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428" y="0"/>
                <a:ext cx="10213571" cy="6147773"/>
              </a:xfrm>
              <a:prstGeom prst="rect">
                <a:avLst/>
              </a:prstGeom>
              <a:blipFill>
                <a:blip r:embed="rId2"/>
                <a:stretch>
                  <a:fillRect t="-1488" r="-1851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220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1069"/>
                <a:ext cx="10515600" cy="5985894"/>
              </a:xfrm>
            </p:spPr>
            <p:txBody>
              <a:bodyPr/>
              <a:lstStyle/>
              <a:p>
                <a:pPr lvl="0" algn="r"/>
                <a:r>
                  <a:rPr lang="fa-IR" b="1" dirty="0" smtClean="0">
                    <a:solidFill>
                      <a:prstClr val="black"/>
                    </a:solidFill>
                  </a:rPr>
                  <a:t>۴-</a:t>
                </a:r>
                <a:endParaRPr lang="en-US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𝒚𝒙</m:t>
                        </m:r>
                      </m:num>
                      <m:den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en-US" b="1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 </m:t>
                    </m:r>
                    <m:f>
                      <m:f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𝒅𝒚</m:t>
                        </m:r>
                      </m:num>
                      <m:den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𝒅𝒙</m:t>
                        </m:r>
                      </m:den>
                    </m:f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𝒚𝒙</m:t>
                        </m:r>
                      </m:num>
                      <m:den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="1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𝒅𝒚</m:t>
                        </m:r>
                      </m:num>
                      <m:den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den>
                    </m:f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="1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𝒅𝒙</m:t>
                    </m:r>
                  </m:oMath>
                </a14:m>
                <a:r>
                  <a:rPr lang="en-US" b="1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𝒅𝒚</m:t>
                            </m:r>
                          </m:num>
                          <m:den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den>
                        </m:f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𝒅𝒚</m:t>
                        </m:r>
                      </m:e>
                    </m:nary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r>
                  <a:rPr lang="en-US" b="1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𝒅𝒙</m:t>
                    </m:r>
                  </m:oMath>
                </a14:m>
                <a:endParaRPr lang="en-US" b="1" dirty="0" smtClean="0">
                  <a:solidFill>
                    <a:prstClr val="black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 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func>
                      <m:func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𝒍𝒏</m:t>
                        </m:r>
                      </m:fName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b="1" dirty="0" smtClean="0">
                    <a:solidFill>
                      <a:prstClr val="black"/>
                    </a:solidFill>
                  </a:rPr>
                  <a:t>+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=</a:t>
                </a:r>
                <a:r>
                  <a:rPr lang="en-US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1" dirty="0" smtClean="0">
                  <a:solidFill>
                    <a:prstClr val="black"/>
                  </a:solidFill>
                </a:endParaRPr>
              </a:p>
              <a:p>
                <a:endParaRPr lang="en-US" b="1" dirty="0" smtClean="0">
                  <a:solidFill>
                    <a:prstClr val="black"/>
                  </a:solidFill>
                </a:endParaRPr>
              </a:p>
              <a:p>
                <a:pPr lvl="0" algn="r"/>
                <a:r>
                  <a:rPr lang="fa-IR" b="1" dirty="0" smtClean="0">
                    <a:solidFill>
                      <a:prstClr val="black"/>
                    </a:solidFill>
                  </a:rPr>
                  <a:t>5-</a:t>
                </a:r>
              </a:p>
              <a:p>
                <a:pPr lvl="0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𝒅𝒙</m:t>
                    </m:r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𝒅𝒚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𝒅𝒚</m:t>
                        </m:r>
                      </m:num>
                      <m:den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den>
                    </m:f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𝒅𝒙</m:t>
                        </m:r>
                      </m:num>
                      <m:den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𝒙𝒍𝒏</m:t>
                        </m:r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𝒅𝒚</m:t>
                            </m:r>
                          </m:num>
                          <m:den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den>
                        </m:f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nary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𝒅𝒙</m:t>
                            </m:r>
                          </m:num>
                          <m:den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𝒙𝒍𝒏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den>
                        </m:f>
                      </m:e>
                    </m:nary>
                  </m:oMath>
                </a14:m>
                <a:endParaRPr lang="en-US" b="1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/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𝒍𝒏</m:t>
                        </m:r>
                      </m:fName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𝒍𝒏</m:t>
                        </m:r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m:rPr>
                        <m:nor/>
                      </m:rPr>
                      <a:rPr lang="en-US" b="1" dirty="0">
                        <a:solidFill>
                          <a:prstClr val="black"/>
                        </a:solidFill>
                      </a:rPr>
                      <m:t>+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b="1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 smtClean="0">
                    <a:solidFill>
                      <a:prstClr val="black"/>
                    </a:solidFill>
                  </a:rPr>
                  <a:t>=c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a-I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1069"/>
                <a:ext cx="10515600" cy="5985894"/>
              </a:xfrm>
              <a:blipFill rotWithShape="0">
                <a:blip r:embed="rId2"/>
                <a:stretch>
                  <a:fillRect t="-1935" r="-1159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1430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27546" y="0"/>
                <a:ext cx="11864454" cy="856952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lvl="0" algn="r" rtl="1"/>
                <a:r>
                  <a:rPr lang="fa-IR" sz="2600" b="1" smtClean="0">
                    <a:solidFill>
                      <a:prstClr val="black"/>
                    </a:solidFill>
                  </a:rPr>
                  <a:t>6-</a:t>
                </a:r>
                <a:endParaRPr lang="en-US" sz="2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lvl="0" rt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  ,      </m:t>
                      </m:r>
                      <m:r>
                        <a:rPr lang="en-US" sz="2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d>
                        <m:dPr>
                          <m:ctrlP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  <m:r>
                        <a:rPr lang="en-US" sz="2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2600" b="1" dirty="0">
                  <a:solidFill>
                    <a:prstClr val="black"/>
                  </a:solidFill>
                </a:endParaRPr>
              </a:p>
              <a:p>
                <a:pPr lvl="0" rtl="1"/>
                <a:endParaRPr lang="fa-IR" sz="2600" b="1" dirty="0">
                  <a:solidFill>
                    <a:prstClr val="black"/>
                  </a:solidFill>
                </a:endParaRPr>
              </a:p>
              <a:p>
                <a:pPr lvl="0" rtl="1"/>
                <a:r>
                  <a:rPr lang="en-US" sz="2600" b="1" dirty="0">
                    <a:solidFill>
                      <a:prstClr val="black"/>
                    </a:solidFill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𝒅𝒚</m:t>
                        </m:r>
                      </m:num>
                      <m:den>
                        <m: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𝒅𝒙</m:t>
                        </m:r>
                      </m:den>
                    </m:f>
                    <m:r>
                      <a:rPr lang="en-US" sz="2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sz="2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𝒅𝒚</m:t>
                        </m:r>
                      </m:num>
                      <m:den>
                        <m: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en-US" sz="2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sz="2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𝒅𝒙</m:t>
                    </m:r>
                  </m:oMath>
                </a14:m>
                <a:endParaRPr lang="en-US" sz="2600" b="1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0" rt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𝒅𝒚</m:t>
                              </m:r>
                            </m:num>
                            <m:den>
                              <m:r>
                                <a:rPr lang="en-US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en-US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en-US" sz="2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𝒅𝒙</m:t>
                          </m:r>
                        </m:e>
                      </m:nary>
                      <m:r>
                        <a:rPr lang="en-US" sz="2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  <m:func>
                        <m:funcPr>
                          <m:ctrlP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⇒</m:t>
                              </m:r>
                              <m:r>
                                <a:rPr lang="en-US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𝒕𝒂𝒏</m:t>
                              </m:r>
                            </m:e>
                            <m:sup>
                              <m:r>
                                <a:rPr lang="en-US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</m:fName>
                        <m:e>
                          <m: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func>
                      <m:r>
                        <a:rPr lang="en-US" sz="2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sSup>
                        <m:sSupPr>
                          <m:ctrlP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2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</m:oMath>
                  </m:oMathPara>
                </a14:m>
                <a:endParaRPr lang="en-US" sz="2600" b="1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 rt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2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  <m:r>
                        <a:rPr lang="en-US" sz="2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𝒕𝒂𝒏</m:t>
                          </m:r>
                        </m:fName>
                        <m:e>
                          <m: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en-US" sz="2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fa-IR" sz="2600" b="1" dirty="0" smtClean="0">
                  <a:solidFill>
                    <a:prstClr val="black"/>
                  </a:solidFill>
                  <a:ea typeface="Cambria Math" panose="02040503050406030204" pitchFamily="18" charset="0"/>
                </a:endParaRPr>
              </a:p>
              <a:p>
                <a:pPr lvl="0" algn="r" rtl="1"/>
                <a:r>
                  <a:rPr lang="fa-IR" sz="2600" dirty="0" smtClean="0">
                    <a:solidFill>
                      <a:prstClr val="black"/>
                    </a:solidFill>
                    <a:cs typeface="B Nazanin" panose="00000400000000000000" pitchFamily="2" charset="-78"/>
                  </a:rPr>
                  <a:t>اعمال </a:t>
                </a:r>
                <a:r>
                  <a:rPr lang="fa-IR" sz="2600" dirty="0">
                    <a:solidFill>
                      <a:prstClr val="black"/>
                    </a:solidFill>
                    <a:cs typeface="B Nazanin" panose="00000400000000000000" pitchFamily="2" charset="-78"/>
                  </a:rPr>
                  <a:t>شرط اولیه؛   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𝑦</m:t>
                    </m:r>
                    <m:d>
                      <m:dPr>
                        <m:ctrlPr>
                          <a:rPr lang="en-US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0</m:t>
                        </m:r>
                      </m:e>
                    </m:d>
                    <m:r>
                      <a:rPr lang="en-US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r>
                      <a:rPr lang="en-US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1</m:t>
                    </m:r>
                  </m:oMath>
                </a14:m>
                <a:endParaRPr lang="fa-IR" sz="2600" dirty="0">
                  <a:solidFill>
                    <a:prstClr val="black"/>
                  </a:solidFill>
                  <a:cs typeface="B Nazanin" panose="00000400000000000000" pitchFamily="2" charset="-78"/>
                </a:endParaRPr>
              </a:p>
              <a:p>
                <a:pPr lvl="0" algn="r" rtl="1"/>
                <a:endParaRPr lang="fa-IR" sz="2600" dirty="0">
                  <a:solidFill>
                    <a:prstClr val="black"/>
                  </a:solidFill>
                  <a:cs typeface="B Nazanin" panose="00000400000000000000" pitchFamily="2" charset="-78"/>
                </a:endParaRPr>
              </a:p>
              <a:p>
                <a:pPr lvl="0" algn="ctr" rtl="1"/>
                <a:r>
                  <a:rPr lang="en-US" sz="2600" dirty="0">
                    <a:solidFill>
                      <a:prstClr val="black"/>
                    </a:solidFill>
                    <a:cs typeface="B Nazanin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</m:t>
                    </m:r>
                    <m:r>
                      <a:rPr lang="en-US" sz="2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𝒕𝒂𝒏</m:t>
                        </m:r>
                      </m:fName>
                      <m:e>
                        <m: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sSup>
                          <m:sSupPr>
                            <m:ctrlPr>
                              <a:rPr lang="en-US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  <m:r>
                          <a:rPr lang="en-US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2600" b="1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0" algn="ct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𝑦</m:t>
                      </m:r>
                      <m:d>
                        <m:dPr>
                          <m:ctrlP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0</m:t>
                          </m:r>
                        </m:e>
                      </m:d>
                      <m:r>
                        <a:rPr lang="en-US" sz="2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2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1</m:t>
                      </m:r>
                      <m:r>
                        <a:rPr lang="en-US" sz="2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⇒</m:t>
                      </m:r>
                      <m:func>
                        <m:funcPr>
                          <m:ctrlP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2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𝐶</m:t>
                              </m:r>
                            </m:e>
                          </m:d>
                          <m: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=</m:t>
                          </m:r>
                          <m: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1</m:t>
                          </m:r>
                          <m: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⇒</m:t>
                          </m:r>
                          <m: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𝐶</m:t>
                          </m:r>
                          <m: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fPr>
                            <m:num>
                              <m:r>
                                <a:rPr lang="en-US" sz="2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4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600" dirty="0">
                  <a:solidFill>
                    <a:prstClr val="black"/>
                  </a:solidFill>
                  <a:ea typeface="Cambria Math" panose="02040503050406030204" pitchFamily="18" charset="0"/>
                  <a:cs typeface="B Nazanin" panose="00000400000000000000" pitchFamily="2" charset="-78"/>
                </a:endParaRPr>
              </a:p>
              <a:p>
                <a:pPr lvl="0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2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⇒</m:t>
                      </m:r>
                      <m:r>
                        <a:rPr lang="en-US" sz="2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𝑦</m:t>
                      </m:r>
                      <m:r>
                        <a:rPr lang="en-US" sz="2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func>
                        <m:funcPr>
                          <m:ctrlP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2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fa-IR" sz="2600" dirty="0"/>
              </a:p>
              <a:p>
                <a:pPr lvl="0" rtl="1"/>
                <a:endParaRPr lang="fa-IR" sz="2600" b="1" dirty="0">
                  <a:solidFill>
                    <a:prstClr val="black"/>
                  </a:solidFill>
                  <a:ea typeface="Cambria Math" panose="02040503050406030204" pitchFamily="18" charset="0"/>
                </a:endParaRPr>
              </a:p>
              <a:p>
                <a:pPr lvl="0" rtl="1"/>
                <a:endParaRPr lang="fa-IR" sz="2600" b="1" dirty="0" smtClean="0">
                  <a:solidFill>
                    <a:prstClr val="black"/>
                  </a:solidFill>
                  <a:ea typeface="Cambria Math" panose="02040503050406030204" pitchFamily="18" charset="0"/>
                </a:endParaRPr>
              </a:p>
              <a:p>
                <a:pPr lvl="0" rtl="1"/>
                <a:endParaRPr lang="fa-IR" sz="2600" b="1" dirty="0">
                  <a:solidFill>
                    <a:prstClr val="black"/>
                  </a:solidFill>
                  <a:ea typeface="Cambria Math" panose="02040503050406030204" pitchFamily="18" charset="0"/>
                </a:endParaRPr>
              </a:p>
              <a:p>
                <a:pPr lvl="0" rtl="1"/>
                <a:endParaRPr lang="en-US" sz="2600" b="1" dirty="0">
                  <a:solidFill>
                    <a:prstClr val="black"/>
                  </a:solidFill>
                  <a:ea typeface="Cambria Math" panose="02040503050406030204" pitchFamily="18" charset="0"/>
                </a:endParaRPr>
              </a:p>
              <a:p>
                <a:pPr lvl="0" algn="r" rtl="1"/>
                <a:endParaRPr lang="fa-IR" sz="26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46" y="0"/>
                <a:ext cx="11864454" cy="8569525"/>
              </a:xfrm>
              <a:prstGeom prst="rect">
                <a:avLst/>
              </a:prstGeom>
              <a:blipFill rotWithShape="0">
                <a:blip r:embed="rId2"/>
                <a:stretch>
                  <a:fillRect t="-782" r="-976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981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109</Words>
  <Application>Microsoft Office PowerPoint</Application>
  <PresentationFormat>Widescreen</PresentationFormat>
  <Paragraphs>108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B Nazanin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 ali</dc:creator>
  <cp:lastModifiedBy>MRT Pack 30 DVDs</cp:lastModifiedBy>
  <cp:revision>60</cp:revision>
  <dcterms:created xsi:type="dcterms:W3CDTF">2020-03-08T07:25:43Z</dcterms:created>
  <dcterms:modified xsi:type="dcterms:W3CDTF">2020-04-14T03:31:06Z</dcterms:modified>
</cp:coreProperties>
</file>